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2"/>
    <p:sldId id="257" r:id="rId63"/>
    <p:sldId id="258" r:id="rId64"/>
    <p:sldId id="259" r:id="rId65"/>
    <p:sldId id="260" r:id="rId66"/>
    <p:sldId id="261" r:id="rId67"/>
    <p:sldId id="262" r:id="rId68"/>
    <p:sldId id="263" r:id="rId69"/>
    <p:sldId id="264" r:id="rId70"/>
    <p:sldId id="265" r:id="rId71"/>
    <p:sldId id="266" r:id="rId72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nton" charset="1" panose="00000500000000000000"/>
      <p:regular r:id="rId14"/>
    </p:embeddedFont>
    <p:embeddedFont>
      <p:font typeface="Anton Italics" charset="1" panose="00000500000000000000"/>
      <p:regular r:id="rId15"/>
    </p:embeddedFont>
    <p:embeddedFont>
      <p:font typeface="Montserrat Light" charset="1" panose="00000400000000000000"/>
      <p:regular r:id="rId16"/>
    </p:embeddedFont>
    <p:embeddedFont>
      <p:font typeface="Montserrat Light Bold" charset="1" panose="00000800000000000000"/>
      <p:regular r:id="rId17"/>
    </p:embeddedFont>
    <p:embeddedFont>
      <p:font typeface="Montserrat Light Italics" charset="1" panose="00000400000000000000"/>
      <p:regular r:id="rId18"/>
    </p:embeddedFont>
    <p:embeddedFont>
      <p:font typeface="Montserrat Light Bold Italics" charset="1" panose="00000800000000000000"/>
      <p:regular r:id="rId19"/>
    </p:embeddedFont>
    <p:embeddedFont>
      <p:font typeface="Courier Prime" charset="1" panose="00000509000000000000"/>
      <p:regular r:id="rId20"/>
    </p:embeddedFont>
    <p:embeddedFont>
      <p:font typeface="Courier Prime Bold" charset="1" panose="00000809000000000000"/>
      <p:regular r:id="rId21"/>
    </p:embeddedFont>
    <p:embeddedFont>
      <p:font typeface="Courier Prime Italics" charset="1" panose="00000509000000000000"/>
      <p:regular r:id="rId22"/>
    </p:embeddedFont>
    <p:embeddedFont>
      <p:font typeface="Courier Prime Bold Italics" charset="1" panose="00000809000000000000"/>
      <p:regular r:id="rId23"/>
    </p:embeddedFont>
    <p:embeddedFont>
      <p:font typeface="DM Sans" charset="1" panose="00000000000000000000"/>
      <p:regular r:id="rId24"/>
    </p:embeddedFont>
    <p:embeddedFont>
      <p:font typeface="DM Sans Bold" charset="1" panose="00000000000000000000"/>
      <p:regular r:id="rId25"/>
    </p:embeddedFont>
    <p:embeddedFont>
      <p:font typeface="DM Sans Italics" charset="1" panose="00000000000000000000"/>
      <p:regular r:id="rId26"/>
    </p:embeddedFont>
    <p:embeddedFont>
      <p:font typeface="DM Sans Bold Italics" charset="1" panose="00000000000000000000"/>
      <p:regular r:id="rId27"/>
    </p:embeddedFont>
    <p:embeddedFont>
      <p:font typeface="Canva Sans" charset="1" panose="020B0503030501040103"/>
      <p:regular r:id="rId28"/>
    </p:embeddedFont>
    <p:embeddedFont>
      <p:font typeface="Canva Sans Bold" charset="1" panose="020B0803030501040103"/>
      <p:regular r:id="rId29"/>
    </p:embeddedFont>
    <p:embeddedFont>
      <p:font typeface="Canva Sans Italics" charset="1" panose="020B0503030501040103"/>
      <p:regular r:id="rId30"/>
    </p:embeddedFont>
    <p:embeddedFont>
      <p:font typeface="Canva Sans Bold Italics" charset="1" panose="020B0803030501040103"/>
      <p:regular r:id="rId31"/>
    </p:embeddedFont>
    <p:embeddedFont>
      <p:font typeface="Canva Sans Medium" charset="1" panose="020B0603030501040103"/>
      <p:regular r:id="rId32"/>
    </p:embeddedFont>
    <p:embeddedFont>
      <p:font typeface="Canva Sans Medium Italics" charset="1" panose="020B0603030501040103"/>
      <p:regular r:id="rId33"/>
    </p:embeddedFont>
    <p:embeddedFont>
      <p:font typeface="Open Sauce" charset="1" panose="00000500000000000000"/>
      <p:regular r:id="rId34"/>
    </p:embeddedFont>
    <p:embeddedFont>
      <p:font typeface="Open Sauce Bold" charset="1" panose="00000800000000000000"/>
      <p:regular r:id="rId35"/>
    </p:embeddedFont>
    <p:embeddedFont>
      <p:font typeface="Open Sauce Italics" charset="1" panose="00000500000000000000"/>
      <p:regular r:id="rId36"/>
    </p:embeddedFont>
    <p:embeddedFont>
      <p:font typeface="Open Sauce Bold Italics" charset="1" panose="00000800000000000000"/>
      <p:regular r:id="rId37"/>
    </p:embeddedFont>
    <p:embeddedFont>
      <p:font typeface="Open Sauce Light" charset="1" panose="00000400000000000000"/>
      <p:regular r:id="rId38"/>
    </p:embeddedFont>
    <p:embeddedFont>
      <p:font typeface="Open Sauce Light Italics" charset="1" panose="00000400000000000000"/>
      <p:regular r:id="rId39"/>
    </p:embeddedFont>
    <p:embeddedFont>
      <p:font typeface="Open Sauce Medium" charset="1" panose="00000600000000000000"/>
      <p:regular r:id="rId40"/>
    </p:embeddedFont>
    <p:embeddedFont>
      <p:font typeface="Open Sauce Medium Italics" charset="1" panose="00000600000000000000"/>
      <p:regular r:id="rId41"/>
    </p:embeddedFont>
    <p:embeddedFont>
      <p:font typeface="Open Sauce Semi-Bold" charset="1" panose="00000700000000000000"/>
      <p:regular r:id="rId42"/>
    </p:embeddedFont>
    <p:embeddedFont>
      <p:font typeface="Open Sauce Semi-Bold Italics" charset="1" panose="00000700000000000000"/>
      <p:regular r:id="rId43"/>
    </p:embeddedFont>
    <p:embeddedFont>
      <p:font typeface="Open Sauce Heavy" charset="1" panose="00000A00000000000000"/>
      <p:regular r:id="rId44"/>
    </p:embeddedFont>
    <p:embeddedFont>
      <p:font typeface="Open Sauce Heavy Italics" charset="1" panose="00000A00000000000000"/>
      <p:regular r:id="rId45"/>
    </p:embeddedFont>
    <p:embeddedFont>
      <p:font typeface="Nunito Sans Expanded" charset="1" panose="00000000000000000000"/>
      <p:regular r:id="rId46"/>
    </p:embeddedFont>
    <p:embeddedFont>
      <p:font typeface="Nunito Sans Expanded Bold" charset="1" panose="00000000000000000000"/>
      <p:regular r:id="rId47"/>
    </p:embeddedFont>
    <p:embeddedFont>
      <p:font typeface="Nunito Sans Expanded Italics" charset="1" panose="00000000000000000000"/>
      <p:regular r:id="rId48"/>
    </p:embeddedFont>
    <p:embeddedFont>
      <p:font typeface="Nunito Sans Expanded Bold Italics" charset="1" panose="00000000000000000000"/>
      <p:regular r:id="rId49"/>
    </p:embeddedFont>
    <p:embeddedFont>
      <p:font typeface="Nunito Sans Expanded Extra-Light" charset="1" panose="00000000000000000000"/>
      <p:regular r:id="rId50"/>
    </p:embeddedFont>
    <p:embeddedFont>
      <p:font typeface="Nunito Sans Expanded Extra-Light Italics" charset="1" panose="00000000000000000000"/>
      <p:regular r:id="rId51"/>
    </p:embeddedFont>
    <p:embeddedFont>
      <p:font typeface="Nunito Sans Expanded Light" charset="1" panose="00000000000000000000"/>
      <p:regular r:id="rId52"/>
    </p:embeddedFont>
    <p:embeddedFont>
      <p:font typeface="Nunito Sans Expanded Light Italics" charset="1" panose="00000000000000000000"/>
      <p:regular r:id="rId53"/>
    </p:embeddedFont>
    <p:embeddedFont>
      <p:font typeface="Nunito Sans Expanded Medium" charset="1" panose="00000000000000000000"/>
      <p:regular r:id="rId54"/>
    </p:embeddedFont>
    <p:embeddedFont>
      <p:font typeface="Nunito Sans Expanded Medium Italics" charset="1" panose="00000000000000000000"/>
      <p:regular r:id="rId55"/>
    </p:embeddedFont>
    <p:embeddedFont>
      <p:font typeface="Nunito Sans Expanded Semi-Bold" charset="1" panose="00000000000000000000"/>
      <p:regular r:id="rId56"/>
    </p:embeddedFont>
    <p:embeddedFont>
      <p:font typeface="Nunito Sans Expanded Semi-Bold Italics" charset="1" panose="00000000000000000000"/>
      <p:regular r:id="rId57"/>
    </p:embeddedFont>
    <p:embeddedFont>
      <p:font typeface="Nunito Sans Expanded Ultra-Bold" charset="1" panose="00000000000000000000"/>
      <p:regular r:id="rId58"/>
    </p:embeddedFont>
    <p:embeddedFont>
      <p:font typeface="Nunito Sans Expanded Ultra-Bold Italics" charset="1" panose="00000000000000000000"/>
      <p:regular r:id="rId59"/>
    </p:embeddedFont>
    <p:embeddedFont>
      <p:font typeface="Nunito Sans Expanded Heavy" charset="1" panose="00000000000000000000"/>
      <p:regular r:id="rId60"/>
    </p:embeddedFont>
    <p:embeddedFont>
      <p:font typeface="Nunito Sans Expanded Heavy Italics" charset="1" panose="0000000000000000000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slides/slide1.xml" Type="http://schemas.openxmlformats.org/officeDocument/2006/relationships/slide"/><Relationship Id="rId63" Target="slides/slide2.xml" Type="http://schemas.openxmlformats.org/officeDocument/2006/relationships/slide"/><Relationship Id="rId64" Target="slides/slide3.xml" Type="http://schemas.openxmlformats.org/officeDocument/2006/relationships/slide"/><Relationship Id="rId65" Target="slides/slide4.xml" Type="http://schemas.openxmlformats.org/officeDocument/2006/relationships/slide"/><Relationship Id="rId66" Target="slides/slide5.xml" Type="http://schemas.openxmlformats.org/officeDocument/2006/relationships/slide"/><Relationship Id="rId67" Target="slides/slide6.xml" Type="http://schemas.openxmlformats.org/officeDocument/2006/relationships/slide"/><Relationship Id="rId68" Target="slides/slide7.xml" Type="http://schemas.openxmlformats.org/officeDocument/2006/relationships/slide"/><Relationship Id="rId69" Target="slides/slide8.xml" Type="http://schemas.openxmlformats.org/officeDocument/2006/relationships/slide"/><Relationship Id="rId7" Target="fonts/font7.fntdata" Type="http://schemas.openxmlformats.org/officeDocument/2006/relationships/font"/><Relationship Id="rId70" Target="slides/slide9.xml" Type="http://schemas.openxmlformats.org/officeDocument/2006/relationships/slide"/><Relationship Id="rId71" Target="slides/slide10.xml" Type="http://schemas.openxmlformats.org/officeDocument/2006/relationships/slide"/><Relationship Id="rId72" Target="slides/slide11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26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https://etherscan.io/" TargetMode="External" Type="http://schemas.openxmlformats.org/officeDocument/2006/relationships/hyperlink"/><Relationship Id="rId6" Target="https://snap.stanford.edu/" TargetMode="External" Type="http://schemas.openxmlformats.org/officeDocument/2006/relationships/hyperlink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3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6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3.pn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VAGDM-DmR5M.mp4" Type="http://schemas.openxmlformats.org/officeDocument/2006/relationships/video"/><Relationship Id="rId4" Target="../media/VAGDM-DmR5M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470368" y="6150562"/>
            <a:ext cx="8631475" cy="8350952"/>
          </a:xfrm>
          <a:custGeom>
            <a:avLst/>
            <a:gdLst/>
            <a:ahLst/>
            <a:cxnLst/>
            <a:rect r="r" b="b" t="t" l="l"/>
            <a:pathLst>
              <a:path h="8350952" w="8631475">
                <a:moveTo>
                  <a:pt x="0" y="0"/>
                </a:moveTo>
                <a:lnTo>
                  <a:pt x="8631475" y="0"/>
                </a:lnTo>
                <a:lnTo>
                  <a:pt x="8631475" y="8350952"/>
                </a:lnTo>
                <a:lnTo>
                  <a:pt x="0" y="8350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06978" y="9043238"/>
            <a:ext cx="2571397" cy="430125"/>
          </a:xfrm>
          <a:custGeom>
            <a:avLst/>
            <a:gdLst/>
            <a:ahLst/>
            <a:cxnLst/>
            <a:rect r="r" b="b" t="t" l="l"/>
            <a:pathLst>
              <a:path h="430125" w="2571397">
                <a:moveTo>
                  <a:pt x="0" y="0"/>
                </a:moveTo>
                <a:lnTo>
                  <a:pt x="2571397" y="0"/>
                </a:lnTo>
                <a:lnTo>
                  <a:pt x="2571397" y="430124"/>
                </a:lnTo>
                <a:lnTo>
                  <a:pt x="0" y="4301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5757" y="3270005"/>
            <a:ext cx="17056485" cy="2004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42"/>
              </a:lnSpc>
            </a:pPr>
            <a:r>
              <a:rPr lang="en-US" sz="7666">
                <a:solidFill>
                  <a:srgbClr val="211F1C"/>
                </a:solidFill>
                <a:latin typeface="Anton Bold"/>
              </a:rPr>
              <a:t>EXPLORING THE ETHEREUM BLOCKCHAIN THROUGH NETWORK ANALYSIS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358180" y="4165025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75306" y="4165025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800351" y="4514131"/>
            <a:ext cx="3904425" cy="1520262"/>
            <a:chOff x="0" y="0"/>
            <a:chExt cx="5205900" cy="2027016"/>
          </a:xfrm>
        </p:grpSpPr>
        <p:sp>
          <p:nvSpPr>
            <p:cNvPr name="Freeform 11" id="11"/>
            <p:cNvSpPr/>
            <p:nvPr/>
          </p:nvSpPr>
          <p:spPr>
            <a:xfrm flipH="false" flipV="false" rot="-646737">
              <a:off x="57404" y="466417"/>
              <a:ext cx="5091093" cy="1094183"/>
            </a:xfrm>
            <a:custGeom>
              <a:avLst/>
              <a:gdLst/>
              <a:ahLst/>
              <a:cxnLst/>
              <a:rect r="r" b="b" t="t" l="l"/>
              <a:pathLst>
                <a:path h="1094183" w="5091093">
                  <a:moveTo>
                    <a:pt x="0" y="0"/>
                  </a:moveTo>
                  <a:lnTo>
                    <a:pt x="5091093" y="0"/>
                  </a:lnTo>
                  <a:lnTo>
                    <a:pt x="5091093" y="1094183"/>
                  </a:lnTo>
                  <a:lnTo>
                    <a:pt x="0" y="109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4367" t="-175930" r="-8781" b="-423912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-646737">
              <a:off x="895063" y="659994"/>
              <a:ext cx="3402541" cy="631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2770" spc="407">
                  <a:solidFill>
                    <a:srgbClr val="FFFFFF"/>
                  </a:solidFill>
                  <a:latin typeface="Courier Prime"/>
                </a:rPr>
                <a:t>CPTS 591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132822">
            <a:off x="6468928" y="559560"/>
            <a:ext cx="1660725" cy="1660725"/>
          </a:xfrm>
          <a:custGeom>
            <a:avLst/>
            <a:gdLst/>
            <a:ahLst/>
            <a:cxnLst/>
            <a:rect r="r" b="b" t="t" l="l"/>
            <a:pathLst>
              <a:path h="1660725" w="1660725">
                <a:moveTo>
                  <a:pt x="0" y="0"/>
                </a:moveTo>
                <a:lnTo>
                  <a:pt x="1660725" y="0"/>
                </a:lnTo>
                <a:lnTo>
                  <a:pt x="1660725" y="1660725"/>
                </a:lnTo>
                <a:lnTo>
                  <a:pt x="0" y="16607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383643" y="-2089560"/>
            <a:ext cx="4868366" cy="4878869"/>
          </a:xfrm>
          <a:custGeom>
            <a:avLst/>
            <a:gdLst/>
            <a:ahLst/>
            <a:cxnLst/>
            <a:rect r="r" b="b" t="t" l="l"/>
            <a:pathLst>
              <a:path h="4878869" w="4868366">
                <a:moveTo>
                  <a:pt x="0" y="0"/>
                </a:moveTo>
                <a:lnTo>
                  <a:pt x="4868366" y="0"/>
                </a:lnTo>
                <a:lnTo>
                  <a:pt x="4868366" y="4878870"/>
                </a:lnTo>
                <a:lnTo>
                  <a:pt x="0" y="48788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484338" y="6329668"/>
            <a:ext cx="5996470" cy="309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87"/>
              </a:lnSpc>
            </a:pPr>
            <a:r>
              <a:rPr lang="en-US" sz="2848" spc="418">
                <a:solidFill>
                  <a:srgbClr val="211F1C"/>
                </a:solidFill>
                <a:latin typeface="Nunito Sans Expanded Bold"/>
              </a:rPr>
              <a:t>CHINMAY CHABBI 011858333</a:t>
            </a:r>
          </a:p>
          <a:p>
            <a:pPr>
              <a:lnSpc>
                <a:spcPts val="4187"/>
              </a:lnSpc>
            </a:pPr>
            <a:r>
              <a:rPr lang="en-US" sz="2848" spc="418">
                <a:solidFill>
                  <a:srgbClr val="211F1C"/>
                </a:solidFill>
                <a:latin typeface="Nunito Sans Expanded Bold"/>
              </a:rPr>
              <a:t> </a:t>
            </a:r>
          </a:p>
          <a:p>
            <a:pPr>
              <a:lnSpc>
                <a:spcPts val="4187"/>
              </a:lnSpc>
            </a:pPr>
            <a:r>
              <a:rPr lang="en-US" sz="2848" spc="418">
                <a:solidFill>
                  <a:srgbClr val="211F1C"/>
                </a:solidFill>
                <a:latin typeface="Nunito Sans Expanded Bold"/>
              </a:rPr>
              <a:t>Yi Chou </a:t>
            </a:r>
          </a:p>
          <a:p>
            <a:pPr>
              <a:lnSpc>
                <a:spcPts val="4187"/>
              </a:lnSpc>
            </a:pPr>
            <a:r>
              <a:rPr lang="en-US" sz="2848" spc="418">
                <a:solidFill>
                  <a:srgbClr val="211F1C"/>
                </a:solidFill>
                <a:latin typeface="Nunito Sans Expanded Bold"/>
              </a:rPr>
              <a:t>011744816</a:t>
            </a:r>
          </a:p>
          <a:p>
            <a:pPr marL="0" indent="0" lvl="0">
              <a:lnSpc>
                <a:spcPts val="4187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4240878" y="773278"/>
            <a:ext cx="3237497" cy="2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16"/>
              </a:lnSpc>
              <a:spcBef>
                <a:spcPct val="0"/>
              </a:spcBef>
            </a:pPr>
            <a:r>
              <a:rPr lang="en-US" sz="1439" spc="211">
                <a:solidFill>
                  <a:srgbClr val="211F1C"/>
                </a:solidFill>
                <a:latin typeface="Nunito Sans Expanded Semi-Bold"/>
              </a:rPr>
              <a:t>SPRING 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84338" y="793550"/>
            <a:ext cx="2802850" cy="181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WASHINGTON</a:t>
            </a:r>
          </a:p>
          <a:p>
            <a:pPr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State </a:t>
            </a:r>
          </a:p>
          <a:p>
            <a:pPr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University</a:t>
            </a:r>
          </a:p>
          <a:p>
            <a:pPr>
              <a:lnSpc>
                <a:spcPts val="3661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98300" y="-1425299"/>
            <a:ext cx="6377943" cy="637794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01376" y="5870614"/>
            <a:ext cx="13188954" cy="1318895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925828" y="-8892114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5"/>
                </a:lnTo>
                <a:lnTo>
                  <a:pt x="0" y="1242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986589">
            <a:off x="-3112726" y="7357890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25828" y="7151865"/>
            <a:ext cx="6887292" cy="6270270"/>
          </a:xfrm>
          <a:custGeom>
            <a:avLst/>
            <a:gdLst/>
            <a:ahLst/>
            <a:cxnLst/>
            <a:rect r="r" b="b" t="t" l="l"/>
            <a:pathLst>
              <a:path h="6270270" w="6887292">
                <a:moveTo>
                  <a:pt x="0" y="0"/>
                </a:moveTo>
                <a:lnTo>
                  <a:pt x="6887292" y="0"/>
                </a:lnTo>
                <a:lnTo>
                  <a:pt x="6887292" y="6270270"/>
                </a:lnTo>
                <a:lnTo>
                  <a:pt x="0" y="6270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17787" y="-1071569"/>
            <a:ext cx="4868366" cy="4878869"/>
          </a:xfrm>
          <a:custGeom>
            <a:avLst/>
            <a:gdLst/>
            <a:ahLst/>
            <a:cxnLst/>
            <a:rect r="r" b="b" t="t" l="l"/>
            <a:pathLst>
              <a:path h="4878869" w="4868366">
                <a:moveTo>
                  <a:pt x="0" y="0"/>
                </a:moveTo>
                <a:lnTo>
                  <a:pt x="4868366" y="0"/>
                </a:lnTo>
                <a:lnTo>
                  <a:pt x="4868366" y="4878869"/>
                </a:lnTo>
                <a:lnTo>
                  <a:pt x="0" y="4878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735211" y="4015980"/>
            <a:ext cx="11634262" cy="20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626"/>
              </a:lnSpc>
            </a:pPr>
            <a:r>
              <a:rPr lang="en-US" sz="12047" spc="1180">
                <a:solidFill>
                  <a:srgbClr val="FFFFFF"/>
                </a:solidFill>
                <a:latin typeface="Oswald Bold"/>
              </a:rPr>
              <a:t>CONCLUSION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3533764" y="-10781236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1733" y="2596928"/>
            <a:ext cx="11209239" cy="5757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2"/>
              </a:lnSpc>
              <a:spcBef>
                <a:spcPct val="0"/>
              </a:spcBef>
            </a:pPr>
          </a:p>
          <a:p>
            <a:pPr marL="592515" indent="-296258" lvl="1">
              <a:lnSpc>
                <a:spcPts val="3842"/>
              </a:lnSpc>
              <a:spcBef>
                <a:spcPct val="0"/>
              </a:spcBef>
              <a:buAutoNum type="arabicPeriod" startAt="1"/>
            </a:pPr>
            <a:r>
              <a:rPr lang="en-US" sz="2744" u="none">
                <a:solidFill>
                  <a:srgbClr val="000000"/>
                </a:solidFill>
                <a:latin typeface="DM Sans Semi-Bold Italics"/>
              </a:rPr>
              <a:t>Etherscan.io</a:t>
            </a:r>
            <a:r>
              <a:rPr lang="en-US" sz="2744" u="none">
                <a:solidFill>
                  <a:srgbClr val="000000"/>
                </a:solidFill>
                <a:latin typeface="DM Sans Italics"/>
              </a:rPr>
              <a:t>. (2020). Ethereum blockchain explorer. Available at: </a:t>
            </a:r>
            <a:r>
              <a:rPr lang="en-US" sz="2744" u="sng">
                <a:solidFill>
                  <a:srgbClr val="000000"/>
                </a:solidFill>
                <a:latin typeface="DM Sans Italics"/>
                <a:hlinkClick r:id="rId5" tooltip="https://etherscan.io/"/>
              </a:rPr>
              <a:t>https://etherscan.io/</a:t>
            </a:r>
            <a:r>
              <a:rPr lang="en-US" sz="2744" u="none">
                <a:solidFill>
                  <a:srgbClr val="000000"/>
                </a:solidFill>
                <a:latin typeface="DM Sans Italics"/>
              </a:rPr>
              <a:t> (Accessed: Date).</a:t>
            </a:r>
          </a:p>
          <a:p>
            <a:pPr marL="592515" indent="-296258" lvl="1">
              <a:lnSpc>
                <a:spcPts val="3842"/>
              </a:lnSpc>
              <a:spcBef>
                <a:spcPct val="0"/>
              </a:spcBef>
              <a:buAutoNum type="arabicPeriod" startAt="1"/>
            </a:pPr>
            <a:r>
              <a:rPr lang="en-US" sz="2744" u="none">
                <a:solidFill>
                  <a:srgbClr val="000000"/>
                </a:solidFill>
                <a:latin typeface="DM Sans Semi-Bold Italics"/>
              </a:rPr>
              <a:t>Leskovec, J., Rajaraman, A., &amp; Ullman, J.D.</a:t>
            </a:r>
            <a:r>
              <a:rPr lang="en-US" sz="2744" u="none">
                <a:solidFill>
                  <a:srgbClr val="000000"/>
                </a:solidFill>
                <a:latin typeface="DM Sans Italics"/>
              </a:rPr>
              <a:t> (2014). Mining of Massive Datasets. Cambridge University Press.</a:t>
            </a:r>
          </a:p>
          <a:p>
            <a:pPr marL="592515" indent="-296258" lvl="1">
              <a:lnSpc>
                <a:spcPts val="3842"/>
              </a:lnSpc>
              <a:spcBef>
                <a:spcPct val="0"/>
              </a:spcBef>
              <a:buAutoNum type="arabicPeriod" startAt="1"/>
            </a:pPr>
            <a:r>
              <a:rPr lang="en-US" sz="2744" u="none">
                <a:solidFill>
                  <a:srgbClr val="000000"/>
                </a:solidFill>
                <a:latin typeface="DM Sans Semi-Bold Italics"/>
              </a:rPr>
              <a:t>Newman, M.E.J.</a:t>
            </a:r>
            <a:r>
              <a:rPr lang="en-US" sz="2744" u="none">
                <a:solidFill>
                  <a:srgbClr val="000000"/>
                </a:solidFill>
                <a:latin typeface="DM Sans Italics"/>
              </a:rPr>
              <a:t> (2010). Networks: An Introduction. Oxford University Press.</a:t>
            </a:r>
          </a:p>
          <a:p>
            <a:pPr marL="592515" indent="-296258" lvl="1">
              <a:lnSpc>
                <a:spcPts val="3842"/>
              </a:lnSpc>
              <a:spcBef>
                <a:spcPct val="0"/>
              </a:spcBef>
              <a:buAutoNum type="arabicPeriod" startAt="1"/>
            </a:pPr>
            <a:r>
              <a:rPr lang="en-US" sz="2744" u="none">
                <a:solidFill>
                  <a:srgbClr val="000000"/>
                </a:solidFill>
                <a:latin typeface="DM Sans Semi-Bold Italics"/>
              </a:rPr>
              <a:t>Barabási, A.-L.</a:t>
            </a:r>
            <a:r>
              <a:rPr lang="en-US" sz="2744" u="none">
                <a:solidFill>
                  <a:srgbClr val="000000"/>
                </a:solidFill>
                <a:latin typeface="DM Sans Italics"/>
              </a:rPr>
              <a:t> (2016). Network Science. Cambridge University Press.</a:t>
            </a:r>
          </a:p>
          <a:p>
            <a:pPr marL="592515" indent="-296258" lvl="1">
              <a:lnSpc>
                <a:spcPts val="3842"/>
              </a:lnSpc>
              <a:spcBef>
                <a:spcPct val="0"/>
              </a:spcBef>
              <a:buAutoNum type="arabicPeriod" startAt="1"/>
            </a:pPr>
            <a:r>
              <a:rPr lang="en-US" sz="2744" u="none">
                <a:solidFill>
                  <a:srgbClr val="000000"/>
                </a:solidFill>
                <a:latin typeface="DM Sans Semi-Bold Italics"/>
              </a:rPr>
              <a:t>SNAP: Stanford Network Analysis Project</a:t>
            </a:r>
            <a:r>
              <a:rPr lang="en-US" sz="2744" u="none">
                <a:solidFill>
                  <a:srgbClr val="000000"/>
                </a:solidFill>
                <a:latin typeface="DM Sans Italics"/>
              </a:rPr>
              <a:t>. (2020). Stanford University. Available at: </a:t>
            </a:r>
            <a:r>
              <a:rPr lang="en-US" sz="2744" u="sng">
                <a:solidFill>
                  <a:srgbClr val="000000"/>
                </a:solidFill>
                <a:latin typeface="DM Sans Italics"/>
                <a:hlinkClick r:id="rId6" tooltip="https://snap.stanford.edu/"/>
              </a:rPr>
              <a:t>https://snap.stanford.edu/</a:t>
            </a:r>
          </a:p>
          <a:p>
            <a:pPr marL="0" indent="0" lvl="0">
              <a:lnSpc>
                <a:spcPts val="3842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72832"/>
            <a:ext cx="8097687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REFERENCES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66739" y="5123859"/>
            <a:ext cx="6207812" cy="1032847"/>
          </a:xfrm>
          <a:custGeom>
            <a:avLst/>
            <a:gdLst/>
            <a:ahLst/>
            <a:cxnLst/>
            <a:rect r="r" b="b" t="t" l="l"/>
            <a:pathLst>
              <a:path h="1032847" w="6207812">
                <a:moveTo>
                  <a:pt x="0" y="0"/>
                </a:moveTo>
                <a:lnTo>
                  <a:pt x="6207812" y="0"/>
                </a:lnTo>
                <a:lnTo>
                  <a:pt x="6207812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652" t="-92124" r="-31933" b="-2061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63732" y="3691284"/>
            <a:ext cx="8190215" cy="1774573"/>
            <a:chOff x="0" y="0"/>
            <a:chExt cx="3138026" cy="6799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38026" cy="679916"/>
            </a:xfrm>
            <a:custGeom>
              <a:avLst/>
              <a:gdLst/>
              <a:ahLst/>
              <a:cxnLst/>
              <a:rect r="r" b="b" t="t" l="l"/>
              <a:pathLst>
                <a:path h="679916" w="3138026">
                  <a:moveTo>
                    <a:pt x="0" y="0"/>
                  </a:moveTo>
                  <a:lnTo>
                    <a:pt x="3138026" y="0"/>
                  </a:lnTo>
                  <a:lnTo>
                    <a:pt x="3138026" y="679916"/>
                  </a:lnTo>
                  <a:lnTo>
                    <a:pt x="0" y="67991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3138026" cy="698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463732" y="7312266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88590" y="964515"/>
            <a:ext cx="4748808" cy="7228111"/>
          </a:xfrm>
          <a:custGeom>
            <a:avLst/>
            <a:gdLst/>
            <a:ahLst/>
            <a:cxnLst/>
            <a:rect r="r" b="b" t="t" l="l"/>
            <a:pathLst>
              <a:path h="7228111" w="4748808">
                <a:moveTo>
                  <a:pt x="0" y="0"/>
                </a:moveTo>
                <a:lnTo>
                  <a:pt x="4748808" y="0"/>
                </a:lnTo>
                <a:lnTo>
                  <a:pt x="4748808" y="7228111"/>
                </a:lnTo>
                <a:lnTo>
                  <a:pt x="0" y="7228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694" t="0" r="-25514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463732" y="5879691"/>
            <a:ext cx="13360535" cy="1774573"/>
            <a:chOff x="0" y="0"/>
            <a:chExt cx="5118999" cy="6799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118999" cy="679916"/>
            </a:xfrm>
            <a:custGeom>
              <a:avLst/>
              <a:gdLst/>
              <a:ahLst/>
              <a:cxnLst/>
              <a:rect r="r" b="b" t="t" l="l"/>
              <a:pathLst>
                <a:path h="679916" w="5118999">
                  <a:moveTo>
                    <a:pt x="0" y="0"/>
                  </a:moveTo>
                  <a:lnTo>
                    <a:pt x="5118999" y="0"/>
                  </a:lnTo>
                  <a:lnTo>
                    <a:pt x="5118999" y="679916"/>
                  </a:lnTo>
                  <a:lnTo>
                    <a:pt x="0" y="67991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5118999" cy="698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265470" y="3892988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8" y="0"/>
                </a:lnTo>
                <a:lnTo>
                  <a:pt x="1156648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895534" y="6657392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265470" y="6156706"/>
            <a:ext cx="1159455" cy="1099100"/>
          </a:xfrm>
          <a:custGeom>
            <a:avLst/>
            <a:gdLst/>
            <a:ahLst/>
            <a:cxnLst/>
            <a:rect r="r" b="b" t="t" l="l"/>
            <a:pathLst>
              <a:path h="1099100" w="1159455">
                <a:moveTo>
                  <a:pt x="0" y="0"/>
                </a:moveTo>
                <a:lnTo>
                  <a:pt x="1159455" y="0"/>
                </a:lnTo>
                <a:lnTo>
                  <a:pt x="1159455" y="1099100"/>
                </a:lnTo>
                <a:lnTo>
                  <a:pt x="0" y="10991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142191" y="322194"/>
            <a:ext cx="6541697" cy="147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49"/>
              </a:lnSpc>
            </a:pPr>
            <a:r>
              <a:rPr lang="en-US" sz="8803" spc="862">
                <a:solidFill>
                  <a:srgbClr val="231F20"/>
                </a:solidFill>
                <a:latin typeface="Oswald Bold"/>
              </a:rPr>
              <a:t>DATASET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35820" y="6109081"/>
            <a:ext cx="9915642" cy="1154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Transaction data from the Ethereum blockchain. Recorded in the year 2020. providing a base for analyzing the structure and dynamics of cryptocurrency exchanges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35820" y="3794211"/>
            <a:ext cx="5818128" cy="152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7229" indent="-238614" lvl="1">
              <a:lnSpc>
                <a:spcPts val="3050"/>
              </a:lnSpc>
              <a:buAutoNum type="arabicPeriod" startAt="1"/>
            </a:pPr>
            <a:r>
              <a:rPr lang="en-US" sz="2210" spc="216">
                <a:solidFill>
                  <a:srgbClr val="231F20"/>
                </a:solidFill>
                <a:latin typeface="DM Sans Semi-Bold"/>
              </a:rPr>
              <a:t>Number of Datasets</a:t>
            </a:r>
            <a:r>
              <a:rPr lang="en-US" sz="2210" spc="216">
                <a:solidFill>
                  <a:srgbClr val="231F20"/>
                </a:solidFill>
                <a:latin typeface="DM Sans"/>
              </a:rPr>
              <a:t>: 2</a:t>
            </a:r>
          </a:p>
          <a:p>
            <a:pPr marL="477229" indent="-238614" lvl="1">
              <a:lnSpc>
                <a:spcPts val="3050"/>
              </a:lnSpc>
              <a:buAutoNum type="arabicPeriod" startAt="1"/>
            </a:pPr>
            <a:r>
              <a:rPr lang="en-US" sz="2210" spc="216">
                <a:solidFill>
                  <a:srgbClr val="231F20"/>
                </a:solidFill>
                <a:latin typeface="DM Sans Semi-Bold"/>
              </a:rPr>
              <a:t>Nodes</a:t>
            </a:r>
            <a:r>
              <a:rPr lang="en-US" sz="2210" spc="216">
                <a:solidFill>
                  <a:srgbClr val="231F20"/>
                </a:solidFill>
                <a:latin typeface="DM Sans"/>
              </a:rPr>
              <a:t>:  Accounts </a:t>
            </a:r>
          </a:p>
          <a:p>
            <a:pPr marL="477229" indent="-238614" lvl="1">
              <a:lnSpc>
                <a:spcPts val="3050"/>
              </a:lnSpc>
              <a:buAutoNum type="arabicPeriod" startAt="1"/>
            </a:pPr>
            <a:r>
              <a:rPr lang="en-US" sz="2210" spc="216">
                <a:solidFill>
                  <a:srgbClr val="231F20"/>
                </a:solidFill>
                <a:latin typeface="DM Sans Bold"/>
              </a:rPr>
              <a:t>Edge: </a:t>
            </a:r>
            <a:r>
              <a:rPr lang="en-US" sz="2210" spc="216">
                <a:solidFill>
                  <a:srgbClr val="231F20"/>
                </a:solidFill>
                <a:latin typeface="DM Sans"/>
              </a:rPr>
              <a:t>Transactions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31353" y="4855275"/>
            <a:ext cx="1400485" cy="4644722"/>
            <a:chOff x="0" y="0"/>
            <a:chExt cx="368852" cy="12233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223301"/>
            </a:xfrm>
            <a:custGeom>
              <a:avLst/>
              <a:gdLst/>
              <a:ahLst/>
              <a:cxnLst/>
              <a:rect r="r" b="b" t="t" l="l"/>
              <a:pathLst>
                <a:path h="1223301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223301"/>
                  </a:lnTo>
                  <a:lnTo>
                    <a:pt x="0" y="122330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242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274401" y="857250"/>
            <a:ext cx="13739198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NETWORK ANALYSIS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43385" y="5178763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43385" y="5975882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43385" y="6857039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43385" y="7654158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62986" y="844653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19463" y="528671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NETWORK STRUCTURE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19463" y="608093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CENTRALITY/ NODE IMPORTANCE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19463" y="7001023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COMMUNITY DETECTION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19463" y="7795241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NETWORK MOTIFS AND SUBGRAPH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19463" y="859608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INFLUENCE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75442" y="2846135"/>
            <a:ext cx="11322802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Analysis helps us provide a comprehensive picture that helps stakeholders in making informed decisions, enhances our theoretical understanding of network science and understand how network operates.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429690" y="3270297"/>
            <a:ext cx="10529852" cy="1873203"/>
          </a:xfrm>
          <a:custGeom>
            <a:avLst/>
            <a:gdLst/>
            <a:ahLst/>
            <a:cxnLst/>
            <a:rect r="r" b="b" t="t" l="l"/>
            <a:pathLst>
              <a:path h="1873203" w="10529852">
                <a:moveTo>
                  <a:pt x="0" y="0"/>
                </a:moveTo>
                <a:lnTo>
                  <a:pt x="10529853" y="0"/>
                </a:lnTo>
                <a:lnTo>
                  <a:pt x="10529853" y="1873203"/>
                </a:lnTo>
                <a:lnTo>
                  <a:pt x="0" y="1873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991" t="-86495" r="-33991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429690" y="672135"/>
            <a:ext cx="10375546" cy="3534764"/>
            <a:chOff x="0" y="0"/>
            <a:chExt cx="3975321" cy="13543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75321" cy="1354321"/>
            </a:xfrm>
            <a:custGeom>
              <a:avLst/>
              <a:gdLst/>
              <a:ahLst/>
              <a:cxnLst/>
              <a:rect r="r" b="b" t="t" l="l"/>
              <a:pathLst>
                <a:path h="1354321" w="3975321">
                  <a:moveTo>
                    <a:pt x="0" y="0"/>
                  </a:moveTo>
                  <a:lnTo>
                    <a:pt x="3975321" y="0"/>
                  </a:lnTo>
                  <a:lnTo>
                    <a:pt x="3975321" y="1354321"/>
                  </a:lnTo>
                  <a:lnTo>
                    <a:pt x="0" y="135432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975321" cy="1373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3473" y="2866447"/>
            <a:ext cx="6022480" cy="5180829"/>
          </a:xfrm>
          <a:custGeom>
            <a:avLst/>
            <a:gdLst/>
            <a:ahLst/>
            <a:cxnLst/>
            <a:rect r="r" b="b" t="t" l="l"/>
            <a:pathLst>
              <a:path h="5180829" w="6022480">
                <a:moveTo>
                  <a:pt x="0" y="0"/>
                </a:moveTo>
                <a:lnTo>
                  <a:pt x="6022480" y="0"/>
                </a:lnTo>
                <a:lnTo>
                  <a:pt x="6022480" y="5180830"/>
                </a:lnTo>
                <a:lnTo>
                  <a:pt x="0" y="5180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33367" y="1891555"/>
            <a:ext cx="1346153" cy="1378742"/>
          </a:xfrm>
          <a:custGeom>
            <a:avLst/>
            <a:gdLst/>
            <a:ahLst/>
            <a:cxnLst/>
            <a:rect r="r" b="b" t="t" l="l"/>
            <a:pathLst>
              <a:path h="1378742" w="1346153">
                <a:moveTo>
                  <a:pt x="0" y="0"/>
                </a:moveTo>
                <a:lnTo>
                  <a:pt x="1346153" y="0"/>
                </a:lnTo>
                <a:lnTo>
                  <a:pt x="1346153" y="1378742"/>
                </a:lnTo>
                <a:lnTo>
                  <a:pt x="0" y="1378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29519" y="595935"/>
            <a:ext cx="7658044" cy="1571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23"/>
              </a:lnSpc>
            </a:pPr>
            <a:r>
              <a:rPr lang="en-US" sz="4582" spc="449">
                <a:solidFill>
                  <a:srgbClr val="231F20"/>
                </a:solidFill>
                <a:latin typeface="Oswald Bold"/>
              </a:rPr>
              <a:t>NETWORK STRUCTURE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96903" y="1260234"/>
            <a:ext cx="7132181" cy="2696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 Semi-Bold"/>
              </a:rPr>
              <a:t>Definition</a:t>
            </a:r>
            <a:r>
              <a:rPr lang="en-US" sz="2210" spc="216">
                <a:solidFill>
                  <a:srgbClr val="231F20"/>
                </a:solidFill>
                <a:latin typeface="DM Sans"/>
              </a:rPr>
              <a:t>: Network structure analysis assesses the overarching layout and connectivity of a network by examining properties like density, diameter, average path length, and clustering coefficients, revealing insights into the network’s efficiency and robustness.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31076" y="5418762"/>
            <a:ext cx="5546795" cy="4161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5958" indent="-237979" lvl="1">
              <a:lnSpc>
                <a:spcPts val="3086"/>
              </a:lnSpc>
              <a:buAutoNum type="arabicPeriod" startAt="1"/>
            </a:pPr>
            <a:r>
              <a:rPr lang="en-US" sz="2204">
                <a:solidFill>
                  <a:srgbClr val="231F20"/>
                </a:solidFill>
                <a:latin typeface="Canva Sans Semi-Bold"/>
              </a:rPr>
              <a:t>Number of Nodes:</a:t>
            </a:r>
            <a:r>
              <a:rPr lang="en-US" sz="2204">
                <a:solidFill>
                  <a:srgbClr val="231F20"/>
                </a:solidFill>
                <a:latin typeface="Canva Sans"/>
              </a:rPr>
              <a:t> 3974</a:t>
            </a:r>
          </a:p>
          <a:p>
            <a:pPr marL="475958" indent="-237979" lvl="1">
              <a:lnSpc>
                <a:spcPts val="3086"/>
              </a:lnSpc>
              <a:buAutoNum type="arabicPeriod" startAt="1"/>
            </a:pPr>
            <a:r>
              <a:rPr lang="en-US" sz="2204">
                <a:solidFill>
                  <a:srgbClr val="231F20"/>
                </a:solidFill>
                <a:latin typeface="Canva Sans Semi-Bold"/>
              </a:rPr>
              <a:t>Number of Edges:</a:t>
            </a:r>
            <a:r>
              <a:rPr lang="en-US" sz="2204">
                <a:solidFill>
                  <a:srgbClr val="231F20"/>
                </a:solidFill>
                <a:latin typeface="Canva Sans"/>
              </a:rPr>
              <a:t> 10000</a:t>
            </a:r>
          </a:p>
          <a:p>
            <a:pPr marL="475958" indent="-237979" lvl="1">
              <a:lnSpc>
                <a:spcPts val="3086"/>
              </a:lnSpc>
              <a:buAutoNum type="arabicPeriod" startAt="1"/>
            </a:pPr>
            <a:r>
              <a:rPr lang="en-US" sz="2204">
                <a:solidFill>
                  <a:srgbClr val="231F20"/>
                </a:solidFill>
                <a:latin typeface="Canva Sans Semi-Bold"/>
              </a:rPr>
              <a:t>Minimum Degree:</a:t>
            </a:r>
            <a:r>
              <a:rPr lang="en-US" sz="2204">
                <a:solidFill>
                  <a:srgbClr val="231F20"/>
                </a:solidFill>
                <a:latin typeface="Canva Sans"/>
              </a:rPr>
              <a:t> 1</a:t>
            </a:r>
          </a:p>
          <a:p>
            <a:pPr marL="475958" indent="-237979" lvl="1">
              <a:lnSpc>
                <a:spcPts val="3086"/>
              </a:lnSpc>
              <a:buAutoNum type="arabicPeriod" startAt="1"/>
            </a:pPr>
            <a:r>
              <a:rPr lang="en-US" sz="2204">
                <a:solidFill>
                  <a:srgbClr val="231F20"/>
                </a:solidFill>
                <a:latin typeface="Canva Sans Semi-Bold"/>
              </a:rPr>
              <a:t>Maximum Degree:</a:t>
            </a:r>
            <a:r>
              <a:rPr lang="en-US" sz="2204">
                <a:solidFill>
                  <a:srgbClr val="231F20"/>
                </a:solidFill>
                <a:latin typeface="Canva Sans"/>
              </a:rPr>
              <a:t> 2742</a:t>
            </a:r>
          </a:p>
          <a:p>
            <a:pPr marL="475958" indent="-237979" lvl="1">
              <a:lnSpc>
                <a:spcPts val="3086"/>
              </a:lnSpc>
              <a:buAutoNum type="arabicPeriod" startAt="1"/>
            </a:pPr>
            <a:r>
              <a:rPr lang="en-US" sz="2204">
                <a:solidFill>
                  <a:srgbClr val="231F20"/>
                </a:solidFill>
                <a:latin typeface="Canva Sans Semi-Bold"/>
              </a:rPr>
              <a:t>Average Path Length:</a:t>
            </a:r>
            <a:r>
              <a:rPr lang="en-US" sz="2204">
                <a:solidFill>
                  <a:srgbClr val="231F20"/>
                </a:solidFill>
                <a:latin typeface="Canva Sans"/>
              </a:rPr>
              <a:t> 5.3551</a:t>
            </a:r>
          </a:p>
          <a:p>
            <a:pPr marL="475958" indent="-237979" lvl="1">
              <a:lnSpc>
                <a:spcPts val="3086"/>
              </a:lnSpc>
              <a:buAutoNum type="arabicPeriod" startAt="1"/>
            </a:pPr>
            <a:r>
              <a:rPr lang="en-US" sz="2204">
                <a:solidFill>
                  <a:srgbClr val="231F20"/>
                </a:solidFill>
                <a:latin typeface="Canva Sans Semi-Bold"/>
              </a:rPr>
              <a:t>Diameter:</a:t>
            </a:r>
            <a:r>
              <a:rPr lang="en-US" sz="2204">
                <a:solidFill>
                  <a:srgbClr val="231F20"/>
                </a:solidFill>
                <a:latin typeface="Canva Sans"/>
              </a:rPr>
              <a:t> 18</a:t>
            </a:r>
          </a:p>
          <a:p>
            <a:pPr marL="475958" indent="-237979" lvl="1">
              <a:lnSpc>
                <a:spcPts val="3086"/>
              </a:lnSpc>
              <a:buAutoNum type="arabicPeriod" startAt="1"/>
            </a:pPr>
            <a:r>
              <a:rPr lang="en-US" sz="2204">
                <a:solidFill>
                  <a:srgbClr val="231F20"/>
                </a:solidFill>
                <a:latin typeface="Canva Sans Semi-Bold"/>
              </a:rPr>
              <a:t>Global Clustering Coefficient:</a:t>
            </a:r>
            <a:r>
              <a:rPr lang="en-US" sz="2204">
                <a:solidFill>
                  <a:srgbClr val="231F20"/>
                </a:solidFill>
                <a:latin typeface="Canva Sans"/>
              </a:rPr>
              <a:t> 0.0019</a:t>
            </a:r>
          </a:p>
          <a:p>
            <a:pPr marL="475958" indent="-237979" lvl="1">
              <a:lnSpc>
                <a:spcPts val="3086"/>
              </a:lnSpc>
              <a:buAutoNum type="arabicPeriod" startAt="1"/>
            </a:pPr>
            <a:r>
              <a:rPr lang="en-US" sz="2204">
                <a:solidFill>
                  <a:srgbClr val="231F20"/>
                </a:solidFill>
                <a:latin typeface="Canva Sans Semi-Bold"/>
              </a:rPr>
              <a:t>Algebraic Connectivity (λ2):</a:t>
            </a:r>
            <a:r>
              <a:rPr lang="en-US" sz="2204">
                <a:solidFill>
                  <a:srgbClr val="231F20"/>
                </a:solidFill>
                <a:latin typeface="Canva Sans"/>
              </a:rPr>
              <a:t> 518.8491</a:t>
            </a:r>
          </a:p>
          <a:p>
            <a:pPr marL="475958" indent="-237979" lvl="1">
              <a:lnSpc>
                <a:spcPts val="3086"/>
              </a:lnSpc>
              <a:buAutoNum type="arabicPeriod" startAt="1"/>
            </a:pPr>
            <a:r>
              <a:rPr lang="en-US" sz="2204">
                <a:solidFill>
                  <a:srgbClr val="231F20"/>
                </a:solidFill>
                <a:latin typeface="Canva Sans Semi-Bold"/>
              </a:rPr>
              <a:t>Largest Eigenvalue (λn):</a:t>
            </a:r>
            <a:r>
              <a:rPr lang="en-US" sz="2204">
                <a:solidFill>
                  <a:srgbClr val="231F20"/>
                </a:solidFill>
                <a:latin typeface="Canva Sans"/>
              </a:rPr>
              <a:t> -6.8936</a:t>
            </a:r>
          </a:p>
          <a:p>
            <a:pPr marL="475958" indent="-237979" lvl="1">
              <a:lnSpc>
                <a:spcPts val="3086"/>
              </a:lnSpc>
              <a:buAutoNum type="arabicPeriod" startAt="1"/>
            </a:pPr>
            <a:r>
              <a:rPr lang="en-US" sz="2204">
                <a:solidFill>
                  <a:srgbClr val="231F20"/>
                </a:solidFill>
                <a:latin typeface="Canva Sans Semi-Bold"/>
              </a:rPr>
              <a:t>Density:</a:t>
            </a:r>
            <a:r>
              <a:rPr lang="en-US" sz="2204">
                <a:solidFill>
                  <a:srgbClr val="231F20"/>
                </a:solidFill>
                <a:latin typeface="Canva Sans"/>
              </a:rPr>
              <a:t> 0.0006</a:t>
            </a:r>
          </a:p>
          <a:p>
            <a:pPr>
              <a:lnSpc>
                <a:spcPts val="3086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889260" y="8277717"/>
            <a:ext cx="2951559" cy="388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344">
                <a:solidFill>
                  <a:srgbClr val="231F20"/>
                </a:solidFill>
                <a:latin typeface="Canva Sans"/>
              </a:rPr>
              <a:t>Node Size by Degree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20917" y="1013525"/>
            <a:ext cx="10533217" cy="77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23"/>
              </a:lnSpc>
            </a:pPr>
            <a:r>
              <a:rPr lang="en-US" sz="4582" spc="449">
                <a:solidFill>
                  <a:srgbClr val="231F20"/>
                </a:solidFill>
                <a:latin typeface="Oswald Bold"/>
              </a:rPr>
              <a:t>CENTRALITY/NODE IMPORTNACE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939858"/>
            <a:ext cx="9182709" cy="340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5958" indent="-237979" lvl="1">
              <a:lnSpc>
                <a:spcPts val="3086"/>
              </a:lnSpc>
              <a:buFont typeface="Arial"/>
              <a:buChar char="•"/>
            </a:pPr>
            <a:r>
              <a:rPr lang="en-US" sz="2204">
                <a:solidFill>
                  <a:srgbClr val="231F20"/>
                </a:solidFill>
                <a:latin typeface="Canva Sans Semi-Bold"/>
              </a:rPr>
              <a:t>Degree</a:t>
            </a:r>
            <a:r>
              <a:rPr lang="en-US" sz="2204">
                <a:solidFill>
                  <a:srgbClr val="231F20"/>
                </a:solidFill>
                <a:latin typeface="Canva Sans"/>
              </a:rPr>
              <a:t>: 0xf20b9e713a33f61fa38792d2afaf1cd30339126a</a:t>
            </a:r>
          </a:p>
          <a:p>
            <a:pPr marL="475958" indent="-237979" lvl="1">
              <a:lnSpc>
                <a:spcPts val="3086"/>
              </a:lnSpc>
              <a:buFont typeface="Arial"/>
              <a:buChar char="•"/>
            </a:pPr>
            <a:r>
              <a:rPr lang="en-US" sz="2204">
                <a:solidFill>
                  <a:srgbClr val="231F20"/>
                </a:solidFill>
                <a:latin typeface="Canva Sans Semi-Bold"/>
              </a:rPr>
              <a:t>Eccentricity</a:t>
            </a:r>
            <a:r>
              <a:rPr lang="en-US" sz="2204">
                <a:solidFill>
                  <a:srgbClr val="231F20"/>
                </a:solidFill>
                <a:latin typeface="Canva Sans"/>
              </a:rPr>
              <a:t>: 0xb5d6c0ca5529b6e0a7f327cbed8276cabc370cd8</a:t>
            </a:r>
          </a:p>
          <a:p>
            <a:pPr marL="475958" indent="-237979" lvl="1">
              <a:lnSpc>
                <a:spcPts val="3086"/>
              </a:lnSpc>
              <a:buFont typeface="Arial"/>
              <a:buChar char="•"/>
            </a:pPr>
            <a:r>
              <a:rPr lang="en-US" sz="2204">
                <a:solidFill>
                  <a:srgbClr val="231F20"/>
                </a:solidFill>
                <a:latin typeface="Canva Sans Semi-Bold"/>
              </a:rPr>
              <a:t>Closeness</a:t>
            </a:r>
            <a:r>
              <a:rPr lang="en-US" sz="2204">
                <a:solidFill>
                  <a:srgbClr val="231F20"/>
                </a:solidFill>
                <a:latin typeface="Canva Sans"/>
              </a:rPr>
              <a:t>: 0x63c5608caea858240d661d9bfc811c62838cdf15</a:t>
            </a:r>
          </a:p>
          <a:p>
            <a:pPr marL="475958" indent="-237979" lvl="1">
              <a:lnSpc>
                <a:spcPts val="3086"/>
              </a:lnSpc>
              <a:buFont typeface="Arial"/>
              <a:buChar char="•"/>
            </a:pPr>
            <a:r>
              <a:rPr lang="en-US" sz="2204">
                <a:solidFill>
                  <a:srgbClr val="231F20"/>
                </a:solidFill>
                <a:latin typeface="Canva Sans Semi-Bold"/>
              </a:rPr>
              <a:t>Betweenness</a:t>
            </a:r>
            <a:r>
              <a:rPr lang="en-US" sz="2204">
                <a:solidFill>
                  <a:srgbClr val="231F20"/>
                </a:solidFill>
                <a:latin typeface="Canva Sans"/>
              </a:rPr>
              <a:t>: 0x3f5ce5fbfe3e9af3971dd833d26ba9b5c936f0be</a:t>
            </a:r>
          </a:p>
          <a:p>
            <a:pPr marL="475958" indent="-237979" lvl="1">
              <a:lnSpc>
                <a:spcPts val="3086"/>
              </a:lnSpc>
              <a:buFont typeface="Arial"/>
              <a:buChar char="•"/>
            </a:pPr>
            <a:r>
              <a:rPr lang="en-US" sz="2204">
                <a:solidFill>
                  <a:srgbClr val="231F20"/>
                </a:solidFill>
                <a:latin typeface="Canva Sans Semi-Bold"/>
              </a:rPr>
              <a:t>PageRank</a:t>
            </a:r>
            <a:r>
              <a:rPr lang="en-US" sz="2204">
                <a:solidFill>
                  <a:srgbClr val="231F20"/>
                </a:solidFill>
                <a:latin typeface="Canva Sans"/>
              </a:rPr>
              <a:t>: 0x3f5ce5fbfe3e9af3971dd833d26ba9b5c936f0be</a:t>
            </a:r>
          </a:p>
          <a:p>
            <a:pPr marL="475958" indent="-237979" lvl="1">
              <a:lnSpc>
                <a:spcPts val="3086"/>
              </a:lnSpc>
              <a:buFont typeface="Arial"/>
              <a:buChar char="•"/>
            </a:pPr>
            <a:r>
              <a:rPr lang="en-US" sz="2204">
                <a:solidFill>
                  <a:srgbClr val="231F20"/>
                </a:solidFill>
                <a:latin typeface="Canva Sans Semi-Bold"/>
              </a:rPr>
              <a:t>Authority</a:t>
            </a:r>
            <a:r>
              <a:rPr lang="en-US" sz="2204">
                <a:solidFill>
                  <a:srgbClr val="231F20"/>
                </a:solidFill>
                <a:latin typeface="Canva Sans"/>
              </a:rPr>
              <a:t>: 0xf20b9e713a33f61fa38792d2afaf1cd30339126a</a:t>
            </a:r>
          </a:p>
          <a:p>
            <a:pPr marL="475958" indent="-237979" lvl="1">
              <a:lnSpc>
                <a:spcPts val="3086"/>
              </a:lnSpc>
              <a:buFont typeface="Arial"/>
              <a:buChar char="•"/>
            </a:pPr>
            <a:r>
              <a:rPr lang="en-US" sz="2204">
                <a:solidFill>
                  <a:srgbClr val="231F20"/>
                </a:solidFill>
                <a:latin typeface="Canva Sans Semi-Bold"/>
              </a:rPr>
              <a:t>Hub</a:t>
            </a:r>
            <a:r>
              <a:rPr lang="en-US" sz="2204">
                <a:solidFill>
                  <a:srgbClr val="231F20"/>
                </a:solidFill>
                <a:latin typeface="Canva Sans"/>
              </a:rPr>
              <a:t>: 0x1f573d6fb3f13d689ff844b4ce37794d79a7ff1c</a:t>
            </a:r>
          </a:p>
          <a:p>
            <a:pPr marL="475958" indent="-237979" lvl="1">
              <a:lnSpc>
                <a:spcPts val="3086"/>
              </a:lnSpc>
              <a:buFont typeface="Arial"/>
              <a:buChar char="•"/>
            </a:pPr>
            <a:r>
              <a:rPr lang="en-US" sz="2204">
                <a:solidFill>
                  <a:srgbClr val="231F20"/>
                </a:solidFill>
                <a:latin typeface="Canva Sans Semi-Bold"/>
              </a:rPr>
              <a:t>Eigenvector</a:t>
            </a:r>
            <a:r>
              <a:rPr lang="en-US" sz="2204">
                <a:solidFill>
                  <a:srgbClr val="231F20"/>
                </a:solidFill>
                <a:latin typeface="Canva Sans"/>
              </a:rPr>
              <a:t>: 0xf20b9e713a33f61fa38792d2afaf1cd30339126a</a:t>
            </a:r>
          </a:p>
          <a:p>
            <a:pPr>
              <a:lnSpc>
                <a:spcPts val="308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261446"/>
            <a:ext cx="5594509" cy="797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344">
                <a:solidFill>
                  <a:srgbClr val="231F20"/>
                </a:solidFill>
                <a:latin typeface="Canva Sans Bold"/>
              </a:rPr>
              <a:t>Top nodes for each centrality measure</a:t>
            </a:r>
          </a:p>
          <a:p>
            <a:pPr algn="ctr">
              <a:lnSpc>
                <a:spcPts val="3282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510451" y="6075201"/>
            <a:ext cx="7449092" cy="2310896"/>
          </a:xfrm>
          <a:custGeom>
            <a:avLst/>
            <a:gdLst/>
            <a:ahLst/>
            <a:cxnLst/>
            <a:rect r="r" b="b" t="t" l="l"/>
            <a:pathLst>
              <a:path h="2310896" w="7449092">
                <a:moveTo>
                  <a:pt x="0" y="0"/>
                </a:moveTo>
                <a:lnTo>
                  <a:pt x="7449092" y="0"/>
                </a:lnTo>
                <a:lnTo>
                  <a:pt x="7449092" y="2310897"/>
                </a:lnTo>
                <a:lnTo>
                  <a:pt x="0" y="23108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6469" t="-86495" r="-96469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510451" y="2869953"/>
            <a:ext cx="7339932" cy="4360697"/>
            <a:chOff x="0" y="0"/>
            <a:chExt cx="2812245" cy="16707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12245" cy="1670772"/>
            </a:xfrm>
            <a:custGeom>
              <a:avLst/>
              <a:gdLst/>
              <a:ahLst/>
              <a:cxnLst/>
              <a:rect r="r" b="b" t="t" l="l"/>
              <a:pathLst>
                <a:path h="1670772" w="2812245">
                  <a:moveTo>
                    <a:pt x="0" y="0"/>
                  </a:moveTo>
                  <a:lnTo>
                    <a:pt x="2812245" y="0"/>
                  </a:lnTo>
                  <a:lnTo>
                    <a:pt x="2812245" y="1670772"/>
                  </a:lnTo>
                  <a:lnTo>
                    <a:pt x="0" y="1670772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812245" cy="1689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831922" y="4059149"/>
            <a:ext cx="1346153" cy="1378742"/>
          </a:xfrm>
          <a:custGeom>
            <a:avLst/>
            <a:gdLst/>
            <a:ahLst/>
            <a:cxnLst/>
            <a:rect r="r" b="b" t="t" l="l"/>
            <a:pathLst>
              <a:path h="1378742" w="1346153">
                <a:moveTo>
                  <a:pt x="0" y="0"/>
                </a:moveTo>
                <a:lnTo>
                  <a:pt x="1346153" y="0"/>
                </a:lnTo>
                <a:lnTo>
                  <a:pt x="1346153" y="1378742"/>
                </a:lnTo>
                <a:lnTo>
                  <a:pt x="0" y="13787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397307" y="3458052"/>
            <a:ext cx="5045490" cy="346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 Semi-Bold"/>
              </a:rPr>
              <a:t>Definition</a:t>
            </a:r>
            <a:r>
              <a:rPr lang="en-US" sz="2210" spc="216">
                <a:solidFill>
                  <a:srgbClr val="231F20"/>
                </a:solidFill>
                <a:latin typeface="DM Sans"/>
              </a:rPr>
              <a:t>: Centrality analysis quantifies the importance or influence of nodes within a network using metrics such as degree, betweenness, closeness, and eigenvector centrality, to identify key actors and pivotal entities in a network structure.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65147" y="2064205"/>
            <a:ext cx="6887292" cy="6270270"/>
          </a:xfrm>
          <a:custGeom>
            <a:avLst/>
            <a:gdLst/>
            <a:ahLst/>
            <a:cxnLst/>
            <a:rect r="r" b="b" t="t" l="l"/>
            <a:pathLst>
              <a:path h="6270270" w="6887292">
                <a:moveTo>
                  <a:pt x="0" y="0"/>
                </a:moveTo>
                <a:lnTo>
                  <a:pt x="6887291" y="0"/>
                </a:lnTo>
                <a:lnTo>
                  <a:pt x="6887291" y="6270270"/>
                </a:lnTo>
                <a:lnTo>
                  <a:pt x="0" y="6270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779578" y="729163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88588" y="8510774"/>
            <a:ext cx="6804853" cy="911066"/>
          </a:xfrm>
          <a:custGeom>
            <a:avLst/>
            <a:gdLst/>
            <a:ahLst/>
            <a:cxnLst/>
            <a:rect r="r" b="b" t="t" l="l"/>
            <a:pathLst>
              <a:path h="911066" w="6804853">
                <a:moveTo>
                  <a:pt x="0" y="0"/>
                </a:moveTo>
                <a:lnTo>
                  <a:pt x="6804854" y="0"/>
                </a:lnTo>
                <a:lnTo>
                  <a:pt x="6804854" y="911065"/>
                </a:lnTo>
                <a:lnTo>
                  <a:pt x="0" y="9110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212" t="-86495" r="-13212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888588" y="7247112"/>
            <a:ext cx="6705134" cy="1719195"/>
            <a:chOff x="0" y="0"/>
            <a:chExt cx="2912427" cy="7467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12427" cy="746746"/>
            </a:xfrm>
            <a:custGeom>
              <a:avLst/>
              <a:gdLst/>
              <a:ahLst/>
              <a:cxnLst/>
              <a:rect r="r" b="b" t="t" l="l"/>
              <a:pathLst>
                <a:path h="746746" w="2912427">
                  <a:moveTo>
                    <a:pt x="0" y="0"/>
                  </a:moveTo>
                  <a:lnTo>
                    <a:pt x="2912427" y="0"/>
                  </a:lnTo>
                  <a:lnTo>
                    <a:pt x="2912427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912427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888588" y="4752967"/>
            <a:ext cx="7449092" cy="2310896"/>
          </a:xfrm>
          <a:custGeom>
            <a:avLst/>
            <a:gdLst/>
            <a:ahLst/>
            <a:cxnLst/>
            <a:rect r="r" b="b" t="t" l="l"/>
            <a:pathLst>
              <a:path h="2310896" w="7449092">
                <a:moveTo>
                  <a:pt x="0" y="0"/>
                </a:moveTo>
                <a:lnTo>
                  <a:pt x="7449092" y="0"/>
                </a:lnTo>
                <a:lnTo>
                  <a:pt x="7449092" y="2310897"/>
                </a:lnTo>
                <a:lnTo>
                  <a:pt x="0" y="23108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6469" t="-86495" r="-96469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888588" y="1547719"/>
            <a:ext cx="7339932" cy="4360697"/>
            <a:chOff x="0" y="0"/>
            <a:chExt cx="2812245" cy="167077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12245" cy="1670772"/>
            </a:xfrm>
            <a:custGeom>
              <a:avLst/>
              <a:gdLst/>
              <a:ahLst/>
              <a:cxnLst/>
              <a:rect r="r" b="b" t="t" l="l"/>
              <a:pathLst>
                <a:path h="1670772" w="2812245">
                  <a:moveTo>
                    <a:pt x="0" y="0"/>
                  </a:moveTo>
                  <a:lnTo>
                    <a:pt x="2812245" y="0"/>
                  </a:lnTo>
                  <a:lnTo>
                    <a:pt x="2812245" y="1670772"/>
                  </a:lnTo>
                  <a:lnTo>
                    <a:pt x="0" y="1670772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2812245" cy="1689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10755" y="3038696"/>
            <a:ext cx="1346153" cy="1378742"/>
          </a:xfrm>
          <a:custGeom>
            <a:avLst/>
            <a:gdLst/>
            <a:ahLst/>
            <a:cxnLst/>
            <a:rect r="r" b="b" t="t" l="l"/>
            <a:pathLst>
              <a:path h="1378742" w="1346153">
                <a:moveTo>
                  <a:pt x="0" y="0"/>
                </a:moveTo>
                <a:lnTo>
                  <a:pt x="1346153" y="0"/>
                </a:lnTo>
                <a:lnTo>
                  <a:pt x="1346153" y="1378742"/>
                </a:lnTo>
                <a:lnTo>
                  <a:pt x="0" y="1378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73749" y="952500"/>
            <a:ext cx="6970251" cy="77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23"/>
              </a:lnSpc>
            </a:pPr>
            <a:r>
              <a:rPr lang="en-US" sz="4582" spc="449">
                <a:solidFill>
                  <a:srgbClr val="231F20"/>
                </a:solidFill>
                <a:latin typeface="Oswald Bold"/>
              </a:rPr>
              <a:t>COMMUNITY DETECTION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37420" y="9519591"/>
            <a:ext cx="4773335" cy="388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344">
                <a:solidFill>
                  <a:srgbClr val="231F20"/>
                </a:solidFill>
                <a:latin typeface="Canva Sans"/>
              </a:rPr>
              <a:t>Communities displayed by colors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9291" y="7909542"/>
            <a:ext cx="6151959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 Bold"/>
              </a:rPr>
              <a:t>Modularity of community structure: 0.7403053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96211" y="1777503"/>
            <a:ext cx="5045490" cy="3853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 Semi-Bold"/>
              </a:rPr>
              <a:t>Definition</a:t>
            </a:r>
            <a:r>
              <a:rPr lang="en-US" sz="2210" spc="216">
                <a:solidFill>
                  <a:srgbClr val="231F20"/>
                </a:solidFill>
                <a:latin typeface="DM Sans"/>
              </a:rPr>
              <a:t>: Community detection identifies densely connected groups within a network, using algorithms to segment the network into clusters that exhibit higher internal than external connectivity, indicative of functional or social subdivisions.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125104" y="-632871"/>
            <a:ext cx="20432642" cy="1149336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23662" y="3128897"/>
            <a:ext cx="10150455" cy="6412788"/>
          </a:xfrm>
          <a:custGeom>
            <a:avLst/>
            <a:gdLst/>
            <a:ahLst/>
            <a:cxnLst/>
            <a:rect r="r" b="b" t="t" l="l"/>
            <a:pathLst>
              <a:path h="6412788" w="10150455">
                <a:moveTo>
                  <a:pt x="0" y="0"/>
                </a:moveTo>
                <a:lnTo>
                  <a:pt x="10150455" y="0"/>
                </a:lnTo>
                <a:lnTo>
                  <a:pt x="10150455" y="6412788"/>
                </a:lnTo>
                <a:lnTo>
                  <a:pt x="0" y="6412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0179" y="616030"/>
            <a:ext cx="10986965" cy="195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93"/>
              </a:lnSpc>
            </a:pPr>
            <a:r>
              <a:rPr lang="en-US" sz="7232" spc="708">
                <a:solidFill>
                  <a:srgbClr val="231F20"/>
                </a:solidFill>
                <a:latin typeface="Oswald Bold"/>
              </a:rPr>
              <a:t>NETWORK MOTIFS AND SUBGRAPH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56523"/>
            <a:ext cx="4425791" cy="5119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28386" indent="-264193" lvl="1">
              <a:lnSpc>
                <a:spcPts val="3426"/>
              </a:lnSpc>
              <a:buFont typeface="Arial"/>
              <a:buChar char="•"/>
            </a:pPr>
            <a:r>
              <a:rPr lang="en-US" sz="2447">
                <a:solidFill>
                  <a:srgbClr val="231F20"/>
                </a:solidFill>
                <a:latin typeface="Canva Sans Semi-Bold"/>
              </a:rPr>
              <a:t>Motif ID</a:t>
            </a:r>
            <a:r>
              <a:rPr lang="en-US" sz="2447">
                <a:solidFill>
                  <a:srgbClr val="231F20"/>
                </a:solidFill>
                <a:latin typeface="Canva Sans"/>
              </a:rPr>
              <a:t> - </a:t>
            </a:r>
            <a:r>
              <a:rPr lang="en-US" sz="2447">
                <a:solidFill>
                  <a:srgbClr val="231F20"/>
                </a:solidFill>
                <a:latin typeface="Canva Sans Semi-Bold"/>
              </a:rPr>
              <a:t>Frequency</a:t>
            </a:r>
          </a:p>
          <a:p>
            <a:pPr marL="1056771" indent="-352257" lvl="2">
              <a:lnSpc>
                <a:spcPts val="3426"/>
              </a:lnSpc>
              <a:buFont typeface="Arial"/>
              <a:buChar char="⚬"/>
            </a:pPr>
            <a:r>
              <a:rPr lang="en-US" sz="2447">
                <a:solidFill>
                  <a:srgbClr val="231F20"/>
                </a:solidFill>
                <a:latin typeface="Canva Sans Semi-Bold"/>
              </a:rPr>
              <a:t>Triangle</a:t>
            </a:r>
            <a:r>
              <a:rPr lang="en-US" sz="2447">
                <a:solidFill>
                  <a:srgbClr val="231F20"/>
                </a:solidFill>
                <a:latin typeface="Canva Sans"/>
              </a:rPr>
              <a:t> - 477</a:t>
            </a:r>
          </a:p>
          <a:p>
            <a:pPr marL="1056771" indent="-352257" lvl="2">
              <a:lnSpc>
                <a:spcPts val="3426"/>
              </a:lnSpc>
              <a:buFont typeface="Arial"/>
              <a:buChar char="⚬"/>
            </a:pPr>
            <a:r>
              <a:rPr lang="en-US" sz="2447">
                <a:solidFill>
                  <a:srgbClr val="231F20"/>
                </a:solidFill>
                <a:latin typeface="Canva Sans Semi-Bold"/>
              </a:rPr>
              <a:t>Star</a:t>
            </a:r>
            <a:r>
              <a:rPr lang="en-US" sz="2447">
                <a:solidFill>
                  <a:srgbClr val="231F20"/>
                </a:solidFill>
                <a:latin typeface="Canva Sans"/>
              </a:rPr>
              <a:t> - 75,659,880</a:t>
            </a:r>
          </a:p>
          <a:p>
            <a:pPr marL="1056771" indent="-352257" lvl="2">
              <a:lnSpc>
                <a:spcPts val="3426"/>
              </a:lnSpc>
              <a:buFont typeface="Arial"/>
              <a:buChar char="⚬"/>
            </a:pPr>
            <a:r>
              <a:rPr lang="en-US" sz="2447">
                <a:solidFill>
                  <a:srgbClr val="231F20"/>
                </a:solidFill>
                <a:latin typeface="Canva Sans Semi-Bold"/>
              </a:rPr>
              <a:t>Divergent</a:t>
            </a:r>
            <a:r>
              <a:rPr lang="en-US" sz="2447">
                <a:solidFill>
                  <a:srgbClr val="231F20"/>
                </a:solidFill>
                <a:latin typeface="Canva Sans"/>
              </a:rPr>
              <a:t> - 252</a:t>
            </a:r>
          </a:p>
          <a:p>
            <a:pPr marL="1056771" indent="-352257" lvl="2">
              <a:lnSpc>
                <a:spcPts val="3426"/>
              </a:lnSpc>
              <a:buFont typeface="Arial"/>
              <a:buChar char="⚬"/>
            </a:pPr>
            <a:r>
              <a:rPr lang="en-US" sz="2447">
                <a:solidFill>
                  <a:srgbClr val="231F20"/>
                </a:solidFill>
                <a:latin typeface="Canva Sans Semi-Bold"/>
              </a:rPr>
              <a:t>In Chain</a:t>
            </a:r>
            <a:r>
              <a:rPr lang="en-US" sz="2447">
                <a:solidFill>
                  <a:srgbClr val="231F20"/>
                </a:solidFill>
                <a:latin typeface="Canva Sans"/>
              </a:rPr>
              <a:t> - 126,408</a:t>
            </a:r>
          </a:p>
          <a:p>
            <a:pPr marL="1056771" indent="-352257" lvl="2">
              <a:lnSpc>
                <a:spcPts val="3426"/>
              </a:lnSpc>
              <a:buFont typeface="Arial"/>
              <a:buChar char="⚬"/>
            </a:pPr>
            <a:r>
              <a:rPr lang="en-US" sz="2447">
                <a:solidFill>
                  <a:srgbClr val="231F20"/>
                </a:solidFill>
                <a:latin typeface="Canva Sans Semi-Bold"/>
              </a:rPr>
              <a:t>Bidir Edge</a:t>
            </a:r>
            <a:r>
              <a:rPr lang="en-US" sz="2447">
                <a:solidFill>
                  <a:srgbClr val="231F20"/>
                </a:solidFill>
                <a:latin typeface="Canva Sans"/>
              </a:rPr>
              <a:t> - 522</a:t>
            </a:r>
          </a:p>
          <a:p>
            <a:pPr marL="1056771" indent="-352257" lvl="2">
              <a:lnSpc>
                <a:spcPts val="3426"/>
              </a:lnSpc>
              <a:buFont typeface="Arial"/>
              <a:buChar char="⚬"/>
            </a:pPr>
            <a:r>
              <a:rPr lang="en-US" sz="2447">
                <a:solidFill>
                  <a:srgbClr val="231F20"/>
                </a:solidFill>
                <a:latin typeface="Canva Sans Semi-Bold"/>
              </a:rPr>
              <a:t>Out Fan</a:t>
            </a:r>
            <a:r>
              <a:rPr lang="en-US" sz="2447">
                <a:solidFill>
                  <a:srgbClr val="231F20"/>
                </a:solidFill>
                <a:latin typeface="Canva Sans"/>
              </a:rPr>
              <a:t> - 338,984</a:t>
            </a:r>
          </a:p>
          <a:p>
            <a:pPr marL="1056771" indent="-352257" lvl="2">
              <a:lnSpc>
                <a:spcPts val="3426"/>
              </a:lnSpc>
              <a:buFont typeface="Arial"/>
              <a:buChar char="⚬"/>
            </a:pPr>
            <a:r>
              <a:rPr lang="en-US" sz="2447">
                <a:solidFill>
                  <a:srgbClr val="231F20"/>
                </a:solidFill>
                <a:latin typeface="Canva Sans Semi-Bold"/>
              </a:rPr>
              <a:t>In Fan</a:t>
            </a:r>
            <a:r>
              <a:rPr lang="en-US" sz="2447">
                <a:solidFill>
                  <a:srgbClr val="231F20"/>
                </a:solidFill>
                <a:latin typeface="Canva Sans"/>
              </a:rPr>
              <a:t> - 186,878</a:t>
            </a:r>
          </a:p>
          <a:p>
            <a:pPr marL="1056771" indent="-352257" lvl="2">
              <a:lnSpc>
                <a:spcPts val="3426"/>
              </a:lnSpc>
              <a:buFont typeface="Arial"/>
              <a:buChar char="⚬"/>
            </a:pPr>
            <a:r>
              <a:rPr lang="en-US" sz="2447">
                <a:solidFill>
                  <a:srgbClr val="231F20"/>
                </a:solidFill>
                <a:latin typeface="Canva Sans Semi-Bold"/>
              </a:rPr>
              <a:t>M Shape</a:t>
            </a:r>
            <a:r>
              <a:rPr lang="en-US" sz="2447">
                <a:solidFill>
                  <a:srgbClr val="231F20"/>
                </a:solidFill>
                <a:latin typeface="Canva Sans"/>
              </a:rPr>
              <a:t> - 386,272,452</a:t>
            </a:r>
          </a:p>
          <a:p>
            <a:pPr marL="1056771" indent="-352257" lvl="2">
              <a:lnSpc>
                <a:spcPts val="3426"/>
              </a:lnSpc>
              <a:buFont typeface="Arial"/>
              <a:buChar char="⚬"/>
            </a:pPr>
            <a:r>
              <a:rPr lang="en-US" sz="2447">
                <a:solidFill>
                  <a:srgbClr val="231F20"/>
                </a:solidFill>
                <a:latin typeface="Canva Sans Semi-Bold"/>
              </a:rPr>
              <a:t>All to One</a:t>
            </a:r>
            <a:r>
              <a:rPr lang="en-US" sz="2447">
                <a:solidFill>
                  <a:srgbClr val="231F20"/>
                </a:solidFill>
                <a:latin typeface="Canva Sans"/>
              </a:rPr>
              <a:t> - 62,793,072</a:t>
            </a:r>
          </a:p>
          <a:p>
            <a:pPr marL="1056771" indent="-352257" lvl="2">
              <a:lnSpc>
                <a:spcPts val="3426"/>
              </a:lnSpc>
              <a:buFont typeface="Arial"/>
              <a:buChar char="⚬"/>
            </a:pPr>
            <a:r>
              <a:rPr lang="en-US" sz="2447">
                <a:solidFill>
                  <a:srgbClr val="231F20"/>
                </a:solidFill>
                <a:latin typeface="Canva Sans Semi-Bold"/>
              </a:rPr>
              <a:t>T Shape</a:t>
            </a:r>
            <a:r>
              <a:rPr lang="en-US" sz="2447">
                <a:solidFill>
                  <a:srgbClr val="231F20"/>
                </a:solidFill>
                <a:latin typeface="Canva Sans"/>
              </a:rPr>
              <a:t> - 51,228,960</a:t>
            </a:r>
          </a:p>
          <a:p>
            <a:pPr>
              <a:lnSpc>
                <a:spcPts val="3426"/>
              </a:lnSpc>
            </a:p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65865" y="1573494"/>
            <a:ext cx="10027017" cy="2374297"/>
            <a:chOff x="0" y="0"/>
            <a:chExt cx="34325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2578" cy="812800"/>
            </a:xfrm>
            <a:custGeom>
              <a:avLst/>
              <a:gdLst/>
              <a:ahLst/>
              <a:cxnLst/>
              <a:rect r="r" b="b" t="t" l="l"/>
              <a:pathLst>
                <a:path h="812800" w="3432578">
                  <a:moveTo>
                    <a:pt x="3432578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3432578" y="624840"/>
                  </a:lnTo>
                  <a:lnTo>
                    <a:pt x="3432578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432578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887923">
            <a:off x="12076940" y="-3354783"/>
            <a:ext cx="7032580" cy="7216267"/>
          </a:xfrm>
          <a:custGeom>
            <a:avLst/>
            <a:gdLst/>
            <a:ahLst/>
            <a:cxnLst/>
            <a:rect r="r" b="b" t="t" l="l"/>
            <a:pathLst>
              <a:path h="7216267" w="7032580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24419" y="-1349021"/>
            <a:ext cx="2094695" cy="2377721"/>
            <a:chOff x="0" y="0"/>
            <a:chExt cx="551689" cy="6262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1689" cy="626231"/>
            </a:xfrm>
            <a:custGeom>
              <a:avLst/>
              <a:gdLst/>
              <a:ahLst/>
              <a:cxnLst/>
              <a:rect r="r" b="b" t="t" l="l"/>
              <a:pathLst>
                <a:path h="626231" w="551689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01610" y="3947791"/>
            <a:ext cx="7760063" cy="6691965"/>
          </a:xfrm>
          <a:custGeom>
            <a:avLst/>
            <a:gdLst/>
            <a:ahLst/>
            <a:cxnLst/>
            <a:rect r="r" b="b" t="t" l="l"/>
            <a:pathLst>
              <a:path h="6691965" w="7760063">
                <a:moveTo>
                  <a:pt x="0" y="0"/>
                </a:moveTo>
                <a:lnTo>
                  <a:pt x="7760063" y="0"/>
                </a:lnTo>
                <a:lnTo>
                  <a:pt x="7760063" y="6691965"/>
                </a:lnTo>
                <a:lnTo>
                  <a:pt x="0" y="669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06935" y="1899048"/>
            <a:ext cx="7994780" cy="129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60"/>
              </a:lnSpc>
            </a:pPr>
            <a:r>
              <a:rPr lang="en-US" sz="1828">
                <a:solidFill>
                  <a:srgbClr val="100F0D"/>
                </a:solidFill>
                <a:latin typeface="Montserrat Light Semi-Bold"/>
              </a:rPr>
              <a:t>Definition</a:t>
            </a:r>
            <a:r>
              <a:rPr lang="en-US" sz="1828">
                <a:solidFill>
                  <a:srgbClr val="100F0D"/>
                </a:solidFill>
                <a:latin typeface="Montserrat Light"/>
              </a:rPr>
              <a:t>: Network motifs and subgraph analysis involve identifying and examining recurrent and statistically significant patterns or subgraphs within a network, which are indicative of common functional or structural roles.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10867" y="195117"/>
            <a:ext cx="9537014" cy="119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04"/>
              </a:lnSpc>
              <a:spcBef>
                <a:spcPct val="0"/>
              </a:spcBef>
            </a:pPr>
            <a:r>
              <a:rPr lang="en-US" sz="7032" spc="689">
                <a:solidFill>
                  <a:srgbClr val="231F20"/>
                </a:solidFill>
                <a:latin typeface="Oswald Bold"/>
              </a:rPr>
              <a:t>INFLUENCE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5508194"/>
            <a:ext cx="7950292" cy="196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 Bold"/>
              </a:rPr>
              <a:t>Top 5 influential nodes based on </a:t>
            </a:r>
          </a:p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 Bold"/>
              </a:rPr>
              <a:t>Eigenvector Centrality: 4, 3, 144, 175, 634</a:t>
            </a:r>
          </a:p>
          <a:p>
            <a:pPr>
              <a:lnSpc>
                <a:spcPts val="7279"/>
              </a:lnSpc>
            </a:p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DAGDHAdVqKg</dc:identifier>
  <dcterms:modified xsi:type="dcterms:W3CDTF">2011-08-01T06:04:30Z</dcterms:modified>
  <cp:revision>1</cp:revision>
  <dc:title>Portfolıo</dc:title>
</cp:coreProperties>
</file>